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68" r:id="rId4"/>
    <p:sldId id="262" r:id="rId5"/>
    <p:sldId id="261" r:id="rId6"/>
    <p:sldId id="260" r:id="rId7"/>
    <p:sldId id="259" r:id="rId8"/>
    <p:sldId id="269" r:id="rId9"/>
    <p:sldId id="270" r:id="rId10"/>
    <p:sldId id="258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DE8ED"/>
    <a:srgbClr val="799CB3"/>
    <a:srgbClr val="993300"/>
    <a:srgbClr val="CC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44"/>
      </p:cViewPr>
      <p:guideLst>
        <p:guide orient="horz" pos="2160"/>
        <p:guide pos="3840"/>
        <p:guide orient="horz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75233-17CE-4FB2-93D5-8F7B7D9A9CE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7F1FC-94B0-4BF4-90F9-988CE2C3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6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AA07-1156-DB1B-59ED-AACC02D40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D08F65-CA6C-2669-C383-11C2D8786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A00B7-3236-09C5-EB6A-26353E62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3417F-FB6B-CACD-FED7-3DC347C5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52223-BD01-B4FD-CDC3-7A6723B3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1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D0143-BFF3-B1F2-F2AF-FBF865FF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6BF7A6-9381-FB47-BFEB-05475E936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5094CE-4C6F-214F-DB2E-746F508A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6C649-C111-2A06-06CA-0C63966F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A6B37-892E-8865-F2F1-9037612F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075350-D305-4B32-4165-1015C7CFE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CD1750-AAC9-11E5-ED0F-C32A6E069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BFDD2-BF85-C81D-B664-1A33BEFB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A8DDB-5DDA-F11E-2DF4-92CCD9A5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B3AE3-4776-745D-C631-3815C8B7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5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35E90-3A9C-C0C2-47C0-95FFA5A4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022B2-D77F-AE67-1CC0-5993254A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37420-F9FF-36A7-6A80-17CD557C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EFBB5C-B4BD-03B1-848F-41009680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D81C3-B3BA-CAF2-52A0-CCB4CC51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3468A-9DCD-492C-E6CC-7CA4DE92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63D3B9-DDBC-C265-2600-C940D915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4A246-D2DA-45C7-D775-0922B79B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2D501-C3E2-91C4-FAE6-07163D11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2EA25-315D-0E54-A34E-230928CD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9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B3FD6-E094-8BBB-9F8F-EDDA014D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F6F69-5988-37F5-A7F4-7D8EC79C2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4A71ED-D4F5-3B12-213F-AA8EFE65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536B29-D6D1-884E-798E-7177E3A4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C87D3-0C1C-2EEF-0E1B-2CA3CE31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C4F59E-26E5-EA5F-3363-5EC5679E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4BA2D-C0F6-B546-97BD-7E30A79DF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306D6F-1EAF-C4FC-255E-FBA2F5EC9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0B78A-8788-1873-A586-2A7A6CA43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AD69D-2B24-CDD8-B37F-F2CAAF6F7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CE36F6-A38E-B3E2-8CEC-F9806E3CF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72046C-3560-1780-6D70-89E8C888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4CACB6-3BE0-BA29-5269-C9E010D2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34B9C8-6AE2-12B0-F8D5-FE2F8925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1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E410F-7611-EAA5-2F4C-B329DB14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36A3A1-4A5E-5E40-E29C-3D02F3ED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CF21DF-7878-7C92-1592-D75BF21D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8339F0-894B-776B-134E-12241223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5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02B92C-3E26-68EA-4C78-07693D0C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B60AF1-7743-99EC-860F-4FCC90B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E21571-2D03-2929-7F15-1A49CBF4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3033D-A4D9-7B60-768E-5C2AEDDE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E707D-FEAD-D69C-E0BF-FA818DCC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07E70A-F753-47F6-D344-387AB88EE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919966-527C-7575-6F3A-45601C73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8F2A3-9A58-D69E-8019-FC22D123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37CDD1-A9C6-0C1A-284A-08CFDBAC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2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D4F01-5D22-56A5-E064-3450FFB6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36D1DF-A97F-C6FF-4E15-991F94C9B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43A08E-5A2B-79A8-38C2-408E63118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718071-B722-7FE0-F9FF-8B098428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B93700A-5084-462D-9C4C-9E8F98AECA3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61B72D-3425-9106-8A21-9969E774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C189B4-749B-4CA9-592F-6BB7006C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BEBBAC-8A83-4277-948A-2105B9C7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9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3BF255-D418-FE84-ACF8-65B2D730E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48"/>
          <a:stretch/>
        </p:blipFill>
        <p:spPr>
          <a:xfrm>
            <a:off x="0" y="5"/>
            <a:ext cx="12192000" cy="7371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76EAB0-5B6D-E29A-04D6-B15813052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b="85886"/>
          <a:stretch/>
        </p:blipFill>
        <p:spPr>
          <a:xfrm>
            <a:off x="1776413" y="4"/>
            <a:ext cx="10415587" cy="7371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2AF2A2-5A97-42FB-C25A-AD16FB350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4" b="83787"/>
          <a:stretch/>
        </p:blipFill>
        <p:spPr>
          <a:xfrm>
            <a:off x="6984208" y="-194656"/>
            <a:ext cx="5464101" cy="9317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A4FADA-3096-B22C-C950-EB47DE763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8"/>
          <a:stretch/>
        </p:blipFill>
        <p:spPr>
          <a:xfrm>
            <a:off x="2" y="6115078"/>
            <a:ext cx="12198788" cy="7429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913286-2FBC-2625-7A7A-16995C81F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57"/>
          <a:stretch/>
        </p:blipFill>
        <p:spPr>
          <a:xfrm>
            <a:off x="58119" y="6115078"/>
            <a:ext cx="12158717" cy="742921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A359EEC-E1B9-DFFE-4C61-21C7C62B53AD}"/>
              </a:ext>
            </a:extLst>
          </p:cNvPr>
          <p:cNvSpPr txBox="1">
            <a:spLocks/>
          </p:cNvSpPr>
          <p:nvPr userDrawn="1"/>
        </p:nvSpPr>
        <p:spPr>
          <a:xfrm>
            <a:off x="11493685" y="6356264"/>
            <a:ext cx="341987" cy="31513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solidFill>
                  <a:schemeClr val="bg1"/>
                </a:solidFill>
                <a:latin typeface="RF Dewi Semibold" panose="00000700000000000000" pitchFamily="2" charset="-5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4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600E0-E489-EB1D-7907-B2A6E450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82"/>
            <a:ext cx="12210460" cy="68594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4FD938-8E99-FAC6-C116-A7EDB3152D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7" b="2851"/>
          <a:stretch/>
        </p:blipFill>
        <p:spPr>
          <a:xfrm>
            <a:off x="19557" y="-1482"/>
            <a:ext cx="12172443" cy="685948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73EB907-3130-A952-D3AF-9498DD4B8AAF}"/>
              </a:ext>
            </a:extLst>
          </p:cNvPr>
          <p:cNvSpPr txBox="1">
            <a:spLocks/>
          </p:cNvSpPr>
          <p:nvPr/>
        </p:nvSpPr>
        <p:spPr>
          <a:xfrm>
            <a:off x="583055" y="1370315"/>
            <a:ext cx="11173516" cy="2708200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FFE3AB"/>
                </a:solidFill>
                <a:latin typeface="RF Dewi Regular"/>
              </a:rPr>
              <a:t>ОНЛАЙН ТАХОГРАФ</a:t>
            </a:r>
            <a:r>
              <a:rPr lang="ru-RU" sz="4000" b="1" dirty="0">
                <a:solidFill>
                  <a:srgbClr val="FFE3AB"/>
                </a:solidFill>
                <a:latin typeface="RF Dewi Regular"/>
              </a:rPr>
              <a:t>:</a:t>
            </a:r>
          </a:p>
          <a:p>
            <a:endParaRPr lang="ru-RU" sz="3600" b="1" dirty="0">
              <a:solidFill>
                <a:srgbClr val="FFE3AB"/>
              </a:solidFill>
              <a:latin typeface="RF Dewi Regular"/>
            </a:endParaRPr>
          </a:p>
          <a:p>
            <a:r>
              <a:rPr lang="ru-RU" sz="4000" b="1" dirty="0">
                <a:solidFill>
                  <a:srgbClr val="FFE3AB"/>
                </a:solidFill>
                <a:latin typeface="RF Dewi Regular"/>
              </a:rPr>
              <a:t>Инновационные технологии </a:t>
            </a:r>
            <a:br>
              <a:rPr lang="ru-RU" sz="4000" b="1" dirty="0">
                <a:solidFill>
                  <a:srgbClr val="FFE3AB"/>
                </a:solidFill>
                <a:latin typeface="RF Dewi Regular"/>
              </a:rPr>
            </a:br>
            <a:r>
              <a:rPr lang="ru-RU" sz="4000" b="1" dirty="0">
                <a:solidFill>
                  <a:srgbClr val="FFE3AB"/>
                </a:solidFill>
                <a:latin typeface="RF Dewi Regular"/>
              </a:rPr>
              <a:t>и их применение</a:t>
            </a:r>
          </a:p>
        </p:txBody>
      </p:sp>
    </p:spTree>
    <p:extLst>
      <p:ext uri="{BB962C8B-B14F-4D97-AF65-F5344CB8AC3E}">
        <p14:creationId xmlns:p14="http://schemas.microsoft.com/office/powerpoint/2010/main" val="391409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671F3FE-8B84-2C94-B728-264A7CE03529}"/>
              </a:ext>
            </a:extLst>
          </p:cNvPr>
          <p:cNvSpPr txBox="1">
            <a:spLocks/>
          </p:cNvSpPr>
          <p:nvPr/>
        </p:nvSpPr>
        <p:spPr>
          <a:xfrm>
            <a:off x="408885" y="191671"/>
            <a:ext cx="6544575" cy="68381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E3AB"/>
                </a:solidFill>
                <a:latin typeface="RF Dewi Regular"/>
              </a:rPr>
              <a:t>Онлайн тахограф и его возможности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8D3A538-69B5-93EF-9B4A-05EDD547303E}"/>
              </a:ext>
            </a:extLst>
          </p:cNvPr>
          <p:cNvSpPr txBox="1">
            <a:spLocks/>
          </p:cNvSpPr>
          <p:nvPr/>
        </p:nvSpPr>
        <p:spPr>
          <a:xfrm>
            <a:off x="370780" y="1055199"/>
            <a:ext cx="6337909" cy="483303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800" b="1" dirty="0">
                <a:solidFill>
                  <a:srgbClr val="800000"/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Выводы по результатам пилотного проекта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7CF75C-0920-BD6B-EEB9-D923F4BF8E19}"/>
              </a:ext>
            </a:extLst>
          </p:cNvPr>
          <p:cNvSpPr txBox="1">
            <a:spLocks/>
          </p:cNvSpPr>
          <p:nvPr/>
        </p:nvSpPr>
        <p:spPr>
          <a:xfrm>
            <a:off x="379049" y="2222702"/>
            <a:ext cx="6074273" cy="375509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Подтверждена техническая реализация и автоматизация процедуры контроля!</a:t>
            </a:r>
          </a:p>
          <a:p>
            <a:pPr algn="ctr" defTabSz="914400"/>
            <a:endParaRPr lang="ru-RU" sz="2000" b="1" dirty="0">
              <a:solidFill>
                <a:schemeClr val="accent1">
                  <a:lumMod val="50000"/>
                </a:schemeClr>
              </a:solidFill>
              <a:latin typeface="Bahnschrift Correct" panose="020B0502040204020203" pitchFamily="34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RF Dewi Semibold" panose="00000700000000000000" pitchFamily="2" charset="-52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Подготовлены предложения по совершенствованию законодательства!</a:t>
            </a:r>
          </a:p>
          <a:p>
            <a:pPr algn="ctr"/>
            <a:endParaRPr lang="ru-RU" sz="1600" dirty="0">
              <a:latin typeface="RF Dewi Semibold" panose="00000700000000000000" pitchFamily="2" charset="-52"/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40E21557-D503-9D1B-9603-5773958180B8}"/>
              </a:ext>
            </a:extLst>
          </p:cNvPr>
          <p:cNvSpPr txBox="1">
            <a:spLocks/>
          </p:cNvSpPr>
          <p:nvPr/>
        </p:nvSpPr>
        <p:spPr>
          <a:xfrm>
            <a:off x="436270" y="4174338"/>
            <a:ext cx="5959830" cy="1602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В Федеральный закон от 10 декабря 1995 года № 196-ФЗ «О безопасности дорожного движения»</a:t>
            </a:r>
          </a:p>
          <a:p>
            <a:pPr algn="just"/>
            <a:endParaRPr lang="ru-RU"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В Федеральный закон от 24 июля 1998 г. № 127-ФЗ «О государственном контроле за осуществлением международных автомобильных перевозок и об ответственности за нарушение порядка их выполнения»</a:t>
            </a:r>
          </a:p>
        </p:txBody>
      </p:sp>
      <p:pic>
        <p:nvPicPr>
          <p:cNvPr id="1027" name="Picture 3" descr="C:\Users\a.samsonova2\Downloads\IMG-20240430-WA0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r="14474"/>
          <a:stretch/>
        </p:blipFill>
        <p:spPr bwMode="auto">
          <a:xfrm>
            <a:off x="6730361" y="723901"/>
            <a:ext cx="5461640" cy="541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0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3EB907-3130-A952-D3AF-9498DD4B8AAF}"/>
              </a:ext>
            </a:extLst>
          </p:cNvPr>
          <p:cNvSpPr txBox="1">
            <a:spLocks/>
          </p:cNvSpPr>
          <p:nvPr/>
        </p:nvSpPr>
        <p:spPr>
          <a:xfrm>
            <a:off x="408885" y="191671"/>
            <a:ext cx="6544575" cy="68381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E3AB"/>
                </a:solidFill>
                <a:latin typeface="RF Dewi Regular"/>
              </a:rPr>
              <a:t>Онлайн тахограф и его возможности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CB587D0-2414-6C18-EDF9-AD621E747CB8}"/>
              </a:ext>
            </a:extLst>
          </p:cNvPr>
          <p:cNvSpPr txBox="1">
            <a:spLocks/>
          </p:cNvSpPr>
          <p:nvPr/>
        </p:nvSpPr>
        <p:spPr>
          <a:xfrm>
            <a:off x="1081772" y="914458"/>
            <a:ext cx="10028461" cy="483303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Схема информационного взаимодействия Тахографический контроль РФ</a:t>
            </a:r>
          </a:p>
        </p:txBody>
      </p:sp>
      <p:sp>
        <p:nvSpPr>
          <p:cNvPr id="7" name="Rectangle 52"/>
          <p:cNvSpPr/>
          <p:nvPr/>
        </p:nvSpPr>
        <p:spPr>
          <a:xfrm>
            <a:off x="8775817" y="1789361"/>
            <a:ext cx="2795483" cy="125746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 cmpd="thickThin">
            <a:solidFill>
              <a:schemeClr val="bg1">
                <a:lumMod val="85000"/>
              </a:schemeClr>
            </a:solidFill>
          </a:ln>
          <a:effectLst>
            <a:outerShdw blurRad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Организации -изготовители блоков СКЗИ тахографа</a:t>
            </a:r>
          </a:p>
        </p:txBody>
      </p:sp>
      <p:sp>
        <p:nvSpPr>
          <p:cNvPr id="8" name="Trapezoid 53"/>
          <p:cNvSpPr/>
          <p:nvPr/>
        </p:nvSpPr>
        <p:spPr>
          <a:xfrm>
            <a:off x="8775825" y="1527277"/>
            <a:ext cx="2795481" cy="262084"/>
          </a:xfrm>
          <a:prstGeom prst="trapezoid">
            <a:avLst>
              <a:gd name="adj" fmla="val 109684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000"/>
                </a:schemeClr>
              </a:gs>
              <a:gs pos="70000">
                <a:schemeClr val="tx1">
                  <a:lumMod val="50000"/>
                  <a:lumOff val="50000"/>
                  <a:alpha val="36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Elbow Connector 104"/>
          <p:cNvCxnSpPr>
            <a:cxnSpLocks/>
          </p:cNvCxnSpPr>
          <p:nvPr/>
        </p:nvCxnSpPr>
        <p:spPr>
          <a:xfrm flipH="1">
            <a:off x="1412961" y="4558756"/>
            <a:ext cx="533235" cy="0"/>
          </a:xfrm>
          <a:prstGeom prst="straightConnector1">
            <a:avLst/>
          </a:prstGeom>
          <a:ln w="22225">
            <a:solidFill>
              <a:srgbClr val="0E2368"/>
            </a:solidFill>
            <a:prstDash val="sysDot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2">
            <a:extLst>
              <a:ext uri="{FF2B5EF4-FFF2-40B4-BE49-F238E27FC236}">
                <a16:creationId xmlns:a16="http://schemas.microsoft.com/office/drawing/2014/main" id="{C93438B7-DFEE-4E93-8798-C4C290D36F56}"/>
              </a:ext>
            </a:extLst>
          </p:cNvPr>
          <p:cNvSpPr/>
          <p:nvPr/>
        </p:nvSpPr>
        <p:spPr>
          <a:xfrm>
            <a:off x="8791801" y="3393773"/>
            <a:ext cx="2795483" cy="125746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 cmpd="thickThin">
            <a:solidFill>
              <a:schemeClr val="bg1">
                <a:lumMod val="85000"/>
              </a:schemeClr>
            </a:solidFill>
          </a:ln>
          <a:effectLst>
            <a:outerShdw blurRad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Организации -изготовители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тахографа</a:t>
            </a:r>
          </a:p>
        </p:txBody>
      </p:sp>
      <p:sp>
        <p:nvSpPr>
          <p:cNvPr id="11" name="Trapezoid 53">
            <a:extLst>
              <a:ext uri="{FF2B5EF4-FFF2-40B4-BE49-F238E27FC236}">
                <a16:creationId xmlns:a16="http://schemas.microsoft.com/office/drawing/2014/main" id="{B95F1398-CECB-4E8F-991E-A2E9D79A2583}"/>
              </a:ext>
            </a:extLst>
          </p:cNvPr>
          <p:cNvSpPr/>
          <p:nvPr/>
        </p:nvSpPr>
        <p:spPr>
          <a:xfrm>
            <a:off x="8791806" y="3131689"/>
            <a:ext cx="2795481" cy="262084"/>
          </a:xfrm>
          <a:prstGeom prst="trapezoid">
            <a:avLst>
              <a:gd name="adj" fmla="val 109684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000"/>
                </a:schemeClr>
              </a:gs>
              <a:gs pos="70000">
                <a:schemeClr val="tx1">
                  <a:lumMod val="50000"/>
                  <a:lumOff val="50000"/>
                  <a:alpha val="36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Elbow Connector 8"/>
          <p:cNvCxnSpPr>
            <a:cxnSpLocks/>
          </p:cNvCxnSpPr>
          <p:nvPr/>
        </p:nvCxnSpPr>
        <p:spPr>
          <a:xfrm>
            <a:off x="6986557" y="3158140"/>
            <a:ext cx="1789265" cy="869342"/>
          </a:xfrm>
          <a:prstGeom prst="bentConnector3">
            <a:avLst>
              <a:gd name="adj1" fmla="val 50000"/>
            </a:avLst>
          </a:prstGeom>
          <a:ln w="34925">
            <a:solidFill>
              <a:srgbClr val="0B1C4F"/>
            </a:solidFill>
            <a:prstDash val="sysDot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2">
            <a:extLst>
              <a:ext uri="{FF2B5EF4-FFF2-40B4-BE49-F238E27FC236}">
                <a16:creationId xmlns:a16="http://schemas.microsoft.com/office/drawing/2014/main" id="{B2336233-22B7-4DBF-A524-6885BDE5F09A}"/>
              </a:ext>
            </a:extLst>
          </p:cNvPr>
          <p:cNvSpPr/>
          <p:nvPr/>
        </p:nvSpPr>
        <p:spPr>
          <a:xfrm>
            <a:off x="1250729" y="1859568"/>
            <a:ext cx="2795483" cy="125746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 cmpd="thickThin">
            <a:solidFill>
              <a:schemeClr val="bg1">
                <a:lumMod val="85000"/>
              </a:schemeClr>
            </a:solidFill>
          </a:ln>
          <a:effectLst>
            <a:outerShdw blurRad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Аккредитованный удостоверяющий центр </a:t>
            </a:r>
          </a:p>
        </p:txBody>
      </p:sp>
      <p:sp>
        <p:nvSpPr>
          <p:cNvPr id="14" name="Trapezoid 53">
            <a:extLst>
              <a:ext uri="{FF2B5EF4-FFF2-40B4-BE49-F238E27FC236}">
                <a16:creationId xmlns:a16="http://schemas.microsoft.com/office/drawing/2014/main" id="{91901012-54E0-4567-A1C3-8F03E4B9E05C}"/>
              </a:ext>
            </a:extLst>
          </p:cNvPr>
          <p:cNvSpPr/>
          <p:nvPr/>
        </p:nvSpPr>
        <p:spPr>
          <a:xfrm>
            <a:off x="1250733" y="1597476"/>
            <a:ext cx="2795481" cy="262084"/>
          </a:xfrm>
          <a:prstGeom prst="trapezoid">
            <a:avLst>
              <a:gd name="adj" fmla="val 109684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000"/>
                </a:schemeClr>
              </a:gs>
              <a:gs pos="70000">
                <a:schemeClr val="tx1">
                  <a:lumMod val="50000"/>
                  <a:lumOff val="50000"/>
                  <a:alpha val="36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Elbow Connector 104"/>
          <p:cNvCxnSpPr>
            <a:cxnSpLocks/>
            <a:stCxn id="23" idx="1"/>
            <a:endCxn id="13" idx="1"/>
          </p:cNvCxnSpPr>
          <p:nvPr/>
        </p:nvCxnSpPr>
        <p:spPr>
          <a:xfrm rot="10800000">
            <a:off x="1250728" y="2488293"/>
            <a:ext cx="3305453" cy="2968634"/>
          </a:xfrm>
          <a:prstGeom prst="bentConnector3">
            <a:avLst>
              <a:gd name="adj1" fmla="val 132203"/>
            </a:avLst>
          </a:prstGeom>
          <a:ln w="34925">
            <a:solidFill>
              <a:srgbClr val="0E2368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2">
            <a:extLst>
              <a:ext uri="{FF2B5EF4-FFF2-40B4-BE49-F238E27FC236}">
                <a16:creationId xmlns:a16="http://schemas.microsoft.com/office/drawing/2014/main" id="{B2A929A7-AB79-4F47-BCD8-378651FBCB1B}"/>
              </a:ext>
            </a:extLst>
          </p:cNvPr>
          <p:cNvSpPr/>
          <p:nvPr/>
        </p:nvSpPr>
        <p:spPr>
          <a:xfrm>
            <a:off x="1254061" y="3616975"/>
            <a:ext cx="2795483" cy="125746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 cmpd="thickThin">
            <a:solidFill>
              <a:schemeClr val="bg1">
                <a:lumMod val="85000"/>
              </a:schemeClr>
            </a:solidFill>
          </a:ln>
          <a:effectLst>
            <a:outerShdw blurRad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Организации-изготовители карт тахографа</a:t>
            </a:r>
          </a:p>
        </p:txBody>
      </p:sp>
      <p:sp>
        <p:nvSpPr>
          <p:cNvPr id="17" name="Trapezoid 53">
            <a:extLst>
              <a:ext uri="{FF2B5EF4-FFF2-40B4-BE49-F238E27FC236}">
                <a16:creationId xmlns:a16="http://schemas.microsoft.com/office/drawing/2014/main" id="{94980BBC-0870-4760-A592-29D046C948F1}"/>
              </a:ext>
            </a:extLst>
          </p:cNvPr>
          <p:cNvSpPr/>
          <p:nvPr/>
        </p:nvSpPr>
        <p:spPr>
          <a:xfrm>
            <a:off x="1254065" y="3354883"/>
            <a:ext cx="2795481" cy="262084"/>
          </a:xfrm>
          <a:prstGeom prst="trapezoid">
            <a:avLst>
              <a:gd name="adj" fmla="val 109684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000"/>
                </a:schemeClr>
              </a:gs>
              <a:gs pos="70000">
                <a:schemeClr val="tx1">
                  <a:lumMod val="50000"/>
                  <a:lumOff val="50000"/>
                  <a:alpha val="36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Elbow Connector 96"/>
          <p:cNvCxnSpPr>
            <a:cxnSpLocks/>
          </p:cNvCxnSpPr>
          <p:nvPr/>
        </p:nvCxnSpPr>
        <p:spPr>
          <a:xfrm rot="10800000" flipV="1">
            <a:off x="4052001" y="3471929"/>
            <a:ext cx="1006051" cy="671642"/>
          </a:xfrm>
          <a:prstGeom prst="bentConnector3">
            <a:avLst>
              <a:gd name="adj1" fmla="val 50000"/>
            </a:avLst>
          </a:prstGeom>
          <a:ln w="34925">
            <a:solidFill>
              <a:srgbClr val="0E2368"/>
            </a:solidFill>
            <a:prstDash val="sysDot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04">
            <a:extLst>
              <a:ext uri="{FF2B5EF4-FFF2-40B4-BE49-F238E27FC236}">
                <a16:creationId xmlns:a16="http://schemas.microsoft.com/office/drawing/2014/main" id="{E068C2B3-1A09-4142-9F40-09DA5D69A23D}"/>
              </a:ext>
            </a:extLst>
          </p:cNvPr>
          <p:cNvCxnSpPr>
            <a:cxnSpLocks/>
          </p:cNvCxnSpPr>
          <p:nvPr/>
        </p:nvCxnSpPr>
        <p:spPr>
          <a:xfrm rot="5400000">
            <a:off x="480752" y="3579159"/>
            <a:ext cx="1513490" cy="2459"/>
          </a:xfrm>
          <a:prstGeom prst="bentConnector4">
            <a:avLst>
              <a:gd name="adj1" fmla="val -277"/>
              <a:gd name="adj2" fmla="val 27989386"/>
            </a:avLst>
          </a:prstGeom>
          <a:ln w="34925">
            <a:solidFill>
              <a:srgbClr val="0E2368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04"/>
          <p:cNvCxnSpPr>
            <a:cxnSpLocks/>
          </p:cNvCxnSpPr>
          <p:nvPr/>
        </p:nvCxnSpPr>
        <p:spPr>
          <a:xfrm>
            <a:off x="7113072" y="2604081"/>
            <a:ext cx="1698869" cy="0"/>
          </a:xfrm>
          <a:prstGeom prst="straightConnector1">
            <a:avLst/>
          </a:prstGeom>
          <a:ln w="34925">
            <a:solidFill>
              <a:srgbClr val="0E2368"/>
            </a:solidFill>
            <a:prstDash val="sysDot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04E2B74-AFD1-4882-AC0A-581AB81D6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26" y="1807527"/>
            <a:ext cx="1225511" cy="1345151"/>
          </a:xfrm>
          <a:prstGeom prst="rect">
            <a:avLst/>
          </a:prstGeom>
        </p:spPr>
      </p:pic>
      <p:cxnSp>
        <p:nvCxnSpPr>
          <p:cNvPr id="22" name="Elbow Connector 104">
            <a:extLst>
              <a:ext uri="{FF2B5EF4-FFF2-40B4-BE49-F238E27FC236}">
                <a16:creationId xmlns:a16="http://schemas.microsoft.com/office/drawing/2014/main" id="{4BDFCB92-0404-4366-B629-B1635A04F04F}"/>
              </a:ext>
            </a:extLst>
          </p:cNvPr>
          <p:cNvCxnSpPr>
            <a:cxnSpLocks/>
          </p:cNvCxnSpPr>
          <p:nvPr/>
        </p:nvCxnSpPr>
        <p:spPr>
          <a:xfrm>
            <a:off x="5953921" y="3996630"/>
            <a:ext cx="0" cy="559964"/>
          </a:xfrm>
          <a:prstGeom prst="straightConnector1">
            <a:avLst/>
          </a:prstGeom>
          <a:ln w="34925">
            <a:solidFill>
              <a:srgbClr val="0E2368"/>
            </a:solidFill>
            <a:prstDash val="sysDot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2">
            <a:extLst>
              <a:ext uri="{FF2B5EF4-FFF2-40B4-BE49-F238E27FC236}">
                <a16:creationId xmlns:a16="http://schemas.microsoft.com/office/drawing/2014/main" id="{85CDF939-8BF2-43A3-AEAD-7BDBA62C3E71}"/>
              </a:ext>
            </a:extLst>
          </p:cNvPr>
          <p:cNvSpPr/>
          <p:nvPr/>
        </p:nvSpPr>
        <p:spPr>
          <a:xfrm>
            <a:off x="4556181" y="4815676"/>
            <a:ext cx="2795483" cy="125746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5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 cmpd="thickThin">
            <a:solidFill>
              <a:schemeClr val="bg1">
                <a:lumMod val="85000"/>
              </a:schemeClr>
            </a:solidFill>
          </a:ln>
          <a:effectLst>
            <a:outerShdw blurRad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Мастерские</a:t>
            </a:r>
          </a:p>
        </p:txBody>
      </p:sp>
      <p:sp>
        <p:nvSpPr>
          <p:cNvPr id="24" name="Trapezoid 53">
            <a:extLst>
              <a:ext uri="{FF2B5EF4-FFF2-40B4-BE49-F238E27FC236}">
                <a16:creationId xmlns:a16="http://schemas.microsoft.com/office/drawing/2014/main" id="{2DF86698-606D-4F0D-95E1-2E40783931BA}"/>
              </a:ext>
            </a:extLst>
          </p:cNvPr>
          <p:cNvSpPr/>
          <p:nvPr/>
        </p:nvSpPr>
        <p:spPr>
          <a:xfrm>
            <a:off x="4556185" y="4553584"/>
            <a:ext cx="2795481" cy="262084"/>
          </a:xfrm>
          <a:prstGeom prst="trapezoid">
            <a:avLst>
              <a:gd name="adj" fmla="val 109684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000"/>
                </a:schemeClr>
              </a:gs>
              <a:gs pos="70000">
                <a:schemeClr val="tx1">
                  <a:lumMod val="50000"/>
                  <a:lumOff val="50000"/>
                  <a:alpha val="36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7E97862-EC26-A44D-890C-F7674B2D6944}"/>
              </a:ext>
            </a:extLst>
          </p:cNvPr>
          <p:cNvCxnSpPr>
            <a:cxnSpLocks/>
          </p:cNvCxnSpPr>
          <p:nvPr/>
        </p:nvCxnSpPr>
        <p:spPr>
          <a:xfrm>
            <a:off x="6129731" y="3996630"/>
            <a:ext cx="0" cy="556954"/>
          </a:xfrm>
          <a:prstGeom prst="straightConnector1">
            <a:avLst/>
          </a:prstGeom>
          <a:ln w="31750">
            <a:solidFill>
              <a:srgbClr val="D44400"/>
            </a:solidFill>
            <a:prstDash val="sysDot"/>
            <a:headEnd type="stealth" w="med" len="lg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0FCB0941-E1FA-6A43-9214-95E9D2D772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20152" y="3734012"/>
            <a:ext cx="1306760" cy="694914"/>
          </a:xfrm>
          <a:prstGeom prst="bentConnector3">
            <a:avLst>
              <a:gd name="adj1" fmla="val 39422"/>
            </a:avLst>
          </a:prstGeom>
          <a:ln w="31750">
            <a:solidFill>
              <a:srgbClr val="D44400"/>
            </a:solidFill>
            <a:prstDash val="sysDot"/>
            <a:headEnd type="stealth" w="med" len="lg"/>
            <a:tailEnd type="stealth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6C7C1CC-27D3-DB49-9BC7-86611E01CB11}"/>
              </a:ext>
            </a:extLst>
          </p:cNvPr>
          <p:cNvSpPr txBox="1"/>
          <p:nvPr/>
        </p:nvSpPr>
        <p:spPr>
          <a:xfrm>
            <a:off x="894245" y="5525568"/>
            <a:ext cx="323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*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Двусторонний информационный обмен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7A6AFE-1DD4-1F49-B5D8-BF2ED198A2D8}"/>
              </a:ext>
            </a:extLst>
          </p:cNvPr>
          <p:cNvSpPr txBox="1"/>
          <p:nvPr/>
        </p:nvSpPr>
        <p:spPr>
          <a:xfrm flipH="1">
            <a:off x="6156194" y="3966347"/>
            <a:ext cx="25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44400"/>
                </a:solidFill>
              </a:rPr>
              <a:t>*</a:t>
            </a:r>
            <a:endParaRPr lang="ru-RU" sz="1600" dirty="0">
              <a:solidFill>
                <a:srgbClr val="D444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412013-0494-C544-B9CD-7125E2BE89EF}"/>
              </a:ext>
            </a:extLst>
          </p:cNvPr>
          <p:cNvSpPr txBox="1"/>
          <p:nvPr/>
        </p:nvSpPr>
        <p:spPr>
          <a:xfrm flipH="1">
            <a:off x="4852389" y="3772973"/>
            <a:ext cx="25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44400"/>
                </a:solidFill>
              </a:rPr>
              <a:t>*</a:t>
            </a:r>
            <a:endParaRPr lang="ru-RU" sz="1600" dirty="0">
              <a:solidFill>
                <a:srgbClr val="D4440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8765345" y="4733267"/>
            <a:ext cx="2804379" cy="1216403"/>
            <a:chOff x="8253081" y="4613157"/>
            <a:chExt cx="2795483" cy="1519551"/>
          </a:xfrm>
        </p:grpSpPr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C93438B7-DFEE-4E93-8798-C4C290D36F56}"/>
                </a:ext>
              </a:extLst>
            </p:cNvPr>
            <p:cNvSpPr/>
            <p:nvPr/>
          </p:nvSpPr>
          <p:spPr>
            <a:xfrm>
              <a:off x="8253081" y="4875242"/>
              <a:ext cx="2795483" cy="125746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</a:gradFill>
            <a:ln w="12700" cmpd="thickThin">
              <a:solidFill>
                <a:schemeClr val="bg1">
                  <a:lumMod val="85000"/>
                </a:schemeClr>
              </a:solidFill>
            </a:ln>
            <a:effectLst>
              <a:outerShdw blurRad="1143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Candara" panose="020E0502030303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Контрольно-надзорные органы</a:t>
              </a:r>
            </a:p>
          </p:txBody>
        </p:sp>
        <p:sp>
          <p:nvSpPr>
            <p:cNvPr id="32" name="Trapezoid 53">
              <a:extLst>
                <a:ext uri="{FF2B5EF4-FFF2-40B4-BE49-F238E27FC236}">
                  <a16:creationId xmlns:a16="http://schemas.microsoft.com/office/drawing/2014/main" id="{B95F1398-CECB-4E8F-991E-A2E9D79A2583}"/>
                </a:ext>
              </a:extLst>
            </p:cNvPr>
            <p:cNvSpPr/>
            <p:nvPr/>
          </p:nvSpPr>
          <p:spPr>
            <a:xfrm>
              <a:off x="8253082" y="4613157"/>
              <a:ext cx="2795481" cy="262084"/>
            </a:xfrm>
            <a:prstGeom prst="trapezoid">
              <a:avLst>
                <a:gd name="adj" fmla="val 109684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1000"/>
                  </a:schemeClr>
                </a:gs>
                <a:gs pos="70000">
                  <a:schemeClr val="tx1">
                    <a:lumMod val="50000"/>
                    <a:lumOff val="50000"/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33" name="Elbow Connector 8"/>
          <p:cNvCxnSpPr>
            <a:cxnSpLocks/>
          </p:cNvCxnSpPr>
          <p:nvPr/>
        </p:nvCxnSpPr>
        <p:spPr>
          <a:xfrm rot="10800000">
            <a:off x="6470368" y="3805419"/>
            <a:ext cx="2183269" cy="1466173"/>
          </a:xfrm>
          <a:prstGeom prst="bentConnector3">
            <a:avLst>
              <a:gd name="adj1" fmla="val 50000"/>
            </a:avLst>
          </a:prstGeom>
          <a:ln w="34925">
            <a:solidFill>
              <a:srgbClr val="0B1C4F"/>
            </a:solidFill>
            <a:prstDash val="sysDot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CB587D0-2414-6C18-EDF9-AD621E747CB8}"/>
              </a:ext>
            </a:extLst>
          </p:cNvPr>
          <p:cNvSpPr txBox="1">
            <a:spLocks/>
          </p:cNvSpPr>
          <p:nvPr/>
        </p:nvSpPr>
        <p:spPr>
          <a:xfrm>
            <a:off x="4870905" y="3158140"/>
            <a:ext cx="2242167" cy="706960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ФБУ «Росавтотранс»</a:t>
            </a:r>
          </a:p>
        </p:txBody>
      </p:sp>
    </p:spTree>
    <p:extLst>
      <p:ext uri="{BB962C8B-B14F-4D97-AF65-F5344CB8AC3E}">
        <p14:creationId xmlns:p14="http://schemas.microsoft.com/office/powerpoint/2010/main" val="138782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787F55-03CB-422F-B210-879C85909A37}"/>
              </a:ext>
            </a:extLst>
          </p:cNvPr>
          <p:cNvSpPr txBox="1"/>
          <p:nvPr/>
        </p:nvSpPr>
        <p:spPr>
          <a:xfrm>
            <a:off x="1966346" y="734637"/>
            <a:ext cx="8259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Целеполагание в контексте оптимизации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процессов контроля и учёта транспортных перевозок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478977" y="2237982"/>
            <a:ext cx="11713024" cy="942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Повышение безопасности пассажирских и грузовых перевозок, сокращение количества дорожно-транспортных происшествий, вызванных нарушением режима труда/управления и отдыха водителей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2271252" y="3336959"/>
            <a:ext cx="8271241" cy="462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148" y="2010854"/>
            <a:ext cx="1311228" cy="2817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579" y="1589173"/>
            <a:ext cx="8282107" cy="400110"/>
          </a:xfrm>
          <a:prstGeom prst="round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87F55-03CB-422F-B210-879C85909A37}"/>
              </a:ext>
            </a:extLst>
          </p:cNvPr>
          <p:cNvSpPr txBox="1"/>
          <p:nvPr/>
        </p:nvSpPr>
        <p:spPr>
          <a:xfrm>
            <a:off x="161008" y="1589173"/>
            <a:ext cx="828210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Цель 1: Обеспечение безопасности дорожного движения</a:t>
            </a: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380310" y="2000144"/>
            <a:ext cx="1206369" cy="29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478976" y="3006539"/>
            <a:ext cx="8271241" cy="462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Реализация принципа неотвратимости наказания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6579" y="4170252"/>
            <a:ext cx="10119074" cy="400110"/>
          </a:xfrm>
          <a:prstGeom prst="round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87F55-03CB-422F-B210-879C85909A37}"/>
              </a:ext>
            </a:extLst>
          </p:cNvPr>
          <p:cNvSpPr txBox="1"/>
          <p:nvPr/>
        </p:nvSpPr>
        <p:spPr>
          <a:xfrm>
            <a:off x="175917" y="4170252"/>
            <a:ext cx="1004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Цель 2: Техническая реализуемость и автоматизация процесса мониторинга</a:t>
            </a:r>
          </a:p>
        </p:txBody>
      </p:sp>
      <p:sp>
        <p:nvSpPr>
          <p:cNvPr id="26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488950" y="4856502"/>
            <a:ext cx="8271241" cy="462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Автоматическая фиксация нарушений</a:t>
            </a:r>
          </a:p>
        </p:txBody>
      </p:sp>
      <p:sp>
        <p:nvSpPr>
          <p:cNvPr id="27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478973" y="5527354"/>
            <a:ext cx="8271241" cy="462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Автоматическая передача данных контрольному органу  </a:t>
            </a:r>
          </a:p>
        </p:txBody>
      </p:sp>
      <p:sp>
        <p:nvSpPr>
          <p:cNvPr id="28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478974" y="5205772"/>
            <a:ext cx="8271241" cy="462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Идентификация субъекта контроля  </a:t>
            </a:r>
          </a:p>
        </p:txBody>
      </p:sp>
      <p:sp>
        <p:nvSpPr>
          <p:cNvPr id="29" name="Заголовок 3">
            <a:extLst>
              <a:ext uri="{FF2B5EF4-FFF2-40B4-BE49-F238E27FC236}">
                <a16:creationId xmlns:a16="http://schemas.microsoft.com/office/drawing/2014/main" id="{6961CAC4-5FCC-F617-F766-DF98F1FB6F81}"/>
              </a:ext>
            </a:extLst>
          </p:cNvPr>
          <p:cNvSpPr txBox="1">
            <a:spLocks/>
          </p:cNvSpPr>
          <p:nvPr/>
        </p:nvSpPr>
        <p:spPr>
          <a:xfrm>
            <a:off x="478975" y="3423821"/>
            <a:ext cx="11608250" cy="608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Снижение риска профессиональных заболеваний водителей, продление возможности работать водителем по состоянию здоровья, повышение престижа профессии водителя 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273EB907-3130-A952-D3AF-9498DD4B8AAF}"/>
              </a:ext>
            </a:extLst>
          </p:cNvPr>
          <p:cNvSpPr txBox="1">
            <a:spLocks/>
          </p:cNvSpPr>
          <p:nvPr/>
        </p:nvSpPr>
        <p:spPr>
          <a:xfrm>
            <a:off x="408885" y="191671"/>
            <a:ext cx="6544575" cy="68381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E3AB"/>
                </a:solidFill>
                <a:latin typeface="RF Dewi Regular"/>
              </a:rPr>
              <a:t>Онлайн тахограф и его возможности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4148" y="4574736"/>
            <a:ext cx="1311228" cy="2817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380310" y="4564026"/>
            <a:ext cx="1206369" cy="29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42" name="Овал 41"/>
          <p:cNvSpPr/>
          <p:nvPr/>
        </p:nvSpPr>
        <p:spPr>
          <a:xfrm>
            <a:off x="380310" y="249555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80310" y="3161496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80310" y="3491916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80310" y="5011459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80310" y="535505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80310" y="566808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9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8599949" y="5604419"/>
            <a:ext cx="3033730" cy="506386"/>
          </a:xfrm>
          <a:prstGeom prst="roundRect">
            <a:avLst/>
          </a:prstGeom>
          <a:solidFill>
            <a:schemeClr val="accent1">
              <a:lumMod val="75000"/>
              <a:alpha val="13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3EB907-3130-A952-D3AF-9498DD4B8AAF}"/>
              </a:ext>
            </a:extLst>
          </p:cNvPr>
          <p:cNvSpPr txBox="1">
            <a:spLocks/>
          </p:cNvSpPr>
          <p:nvPr/>
        </p:nvSpPr>
        <p:spPr>
          <a:xfrm>
            <a:off x="408885" y="191671"/>
            <a:ext cx="6544575" cy="68381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E3AB"/>
                </a:solidFill>
                <a:latin typeface="RF Dewi Regular"/>
              </a:rPr>
              <a:t>Онлайн тахограф и его возможности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B42B85F-2413-C341-B6A9-F4811E98CF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939" y="2077654"/>
            <a:ext cx="783976" cy="815403"/>
          </a:xfrm>
          <a:prstGeom prst="rect">
            <a:avLst/>
          </a:prstGeom>
        </p:spPr>
      </p:pic>
      <p:cxnSp>
        <p:nvCxnSpPr>
          <p:cNvPr id="51" name="Прямая со стрелкой 50"/>
          <p:cNvCxnSpPr>
            <a:stCxn id="56" idx="2"/>
            <a:endCxn id="52" idx="0"/>
          </p:cNvCxnSpPr>
          <p:nvPr/>
        </p:nvCxnSpPr>
        <p:spPr>
          <a:xfrm>
            <a:off x="1080659" y="3130871"/>
            <a:ext cx="0" cy="443466"/>
          </a:xfrm>
          <a:prstGeom prst="straightConnector1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C92D7ED-A45F-A447-A7AE-87CC1A040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841" y="3574337"/>
            <a:ext cx="467635" cy="486379"/>
          </a:xfrm>
          <a:prstGeom prst="rect">
            <a:avLst/>
          </a:prstGeom>
        </p:spPr>
      </p:pic>
      <p:cxnSp>
        <p:nvCxnSpPr>
          <p:cNvPr id="53" name="Прямая со стрелкой 52"/>
          <p:cNvCxnSpPr/>
          <p:nvPr/>
        </p:nvCxnSpPr>
        <p:spPr>
          <a:xfrm>
            <a:off x="1063872" y="4263620"/>
            <a:ext cx="1" cy="307259"/>
          </a:xfrm>
          <a:prstGeom prst="straightConnector1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058A96C-F205-3143-A4FF-8AED39AA0FB6}"/>
              </a:ext>
            </a:extLst>
          </p:cNvPr>
          <p:cNvGrpSpPr/>
          <p:nvPr/>
        </p:nvGrpSpPr>
        <p:grpSpPr>
          <a:xfrm>
            <a:off x="547243" y="4527493"/>
            <a:ext cx="943568" cy="751150"/>
            <a:chOff x="10547089" y="3867178"/>
            <a:chExt cx="816051" cy="581138"/>
          </a:xfrm>
          <a:solidFill>
            <a:schemeClr val="accent1">
              <a:lumMod val="75000"/>
            </a:schemeClr>
          </a:solidFill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A2C3389-A63C-AF49-8CEA-D69BD589F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0964307" y="4049483"/>
              <a:ext cx="398833" cy="398833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65927A41-DC31-7547-9C30-3F037578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47089" y="3867178"/>
              <a:ext cx="518220" cy="518220"/>
            </a:xfrm>
            <a:prstGeom prst="rect">
              <a:avLst/>
            </a:prstGeom>
          </p:spPr>
        </p:pic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C8593D9F-D60A-F040-B8C4-B82366E2FBFF}"/>
                </a:ext>
              </a:extLst>
            </p:cNvPr>
            <p:cNvCxnSpPr>
              <a:cxnSpLocks/>
            </p:cNvCxnSpPr>
            <p:nvPr/>
          </p:nvCxnSpPr>
          <p:spPr>
            <a:xfrm>
              <a:off x="10597522" y="4375860"/>
              <a:ext cx="765618" cy="0"/>
            </a:xfrm>
            <a:prstGeom prst="line">
              <a:avLst/>
            </a:prstGeom>
            <a:grpFill/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61387A0-F729-1046-862C-8708A47D3B9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189" y="4813833"/>
            <a:ext cx="368713" cy="38349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B80FB2D-8333-D641-A25B-AFB103F3451F}"/>
              </a:ext>
            </a:extLst>
          </p:cNvPr>
          <p:cNvSpPr txBox="1"/>
          <p:nvPr/>
        </p:nvSpPr>
        <p:spPr>
          <a:xfrm>
            <a:off x="3889907" y="1292593"/>
            <a:ext cx="815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ГНСС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80FB2D-8333-D641-A25B-AFB103F3451F}"/>
              </a:ext>
            </a:extLst>
          </p:cNvPr>
          <p:cNvSpPr txBox="1"/>
          <p:nvPr/>
        </p:nvSpPr>
        <p:spPr>
          <a:xfrm>
            <a:off x="490548" y="2823094"/>
            <a:ext cx="118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GSM/GPRS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80FB2D-8333-D641-A25B-AFB103F3451F}"/>
              </a:ext>
            </a:extLst>
          </p:cNvPr>
          <p:cNvSpPr txBox="1"/>
          <p:nvPr/>
        </p:nvSpPr>
        <p:spPr>
          <a:xfrm>
            <a:off x="536212" y="4019071"/>
            <a:ext cx="122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АИС «ТК»*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Bahnschrift Correc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80FB2D-8333-D641-A25B-AFB103F3451F}"/>
              </a:ext>
            </a:extLst>
          </p:cNvPr>
          <p:cNvSpPr txBox="1"/>
          <p:nvPr/>
        </p:nvSpPr>
        <p:spPr>
          <a:xfrm>
            <a:off x="140006" y="5230877"/>
            <a:ext cx="2158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Уведомление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о нарушении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(в ЛК перевозчика)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Bahnschrift Correc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2A5689F-EF85-8641-9544-9963DE63CF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01" y="3118785"/>
            <a:ext cx="2026379" cy="105317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4635AE9C-CEA8-1142-8343-F6E7BE0FE1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56" y="3542945"/>
            <a:ext cx="2173783" cy="11297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F1D35BD-AB90-A84C-938C-159A4F186A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49" y="2736871"/>
            <a:ext cx="1927129" cy="100159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Облачко с текстом: прямоугольное 40">
            <a:extLst>
              <a:ext uri="{FF2B5EF4-FFF2-40B4-BE49-F238E27FC236}">
                <a16:creationId xmlns:a16="http://schemas.microsoft.com/office/drawing/2014/main" id="{3B2C0BD8-AD4B-C741-A074-15E5899F20B9}"/>
              </a:ext>
            </a:extLst>
          </p:cNvPr>
          <p:cNvSpPr/>
          <p:nvPr/>
        </p:nvSpPr>
        <p:spPr>
          <a:xfrm>
            <a:off x="2832632" y="5008341"/>
            <a:ext cx="1992807" cy="877444"/>
          </a:xfrm>
          <a:prstGeom prst="wedgeRectCallout">
            <a:avLst>
              <a:gd name="adj1" fmla="val -21294"/>
              <a:gd name="adj2" fmla="val -8550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Предупреждение перевозчика о нарушениях для предотвращения ДТП </a:t>
            </a:r>
          </a:p>
        </p:txBody>
      </p:sp>
      <p:sp>
        <p:nvSpPr>
          <p:cNvPr id="63" name="Облачко с текстом: прямоугольное 41">
            <a:extLst>
              <a:ext uri="{FF2B5EF4-FFF2-40B4-BE49-F238E27FC236}">
                <a16:creationId xmlns:a16="http://schemas.microsoft.com/office/drawing/2014/main" id="{226634E5-B937-9745-A2B6-95CDE5FAD044}"/>
              </a:ext>
            </a:extLst>
          </p:cNvPr>
          <p:cNvSpPr/>
          <p:nvPr/>
        </p:nvSpPr>
        <p:spPr>
          <a:xfrm>
            <a:off x="5858660" y="4482896"/>
            <a:ext cx="2086872" cy="586386"/>
          </a:xfrm>
          <a:prstGeom prst="wedgeRectCallout">
            <a:avLst>
              <a:gd name="adj1" fmla="val -21935"/>
              <a:gd name="adj2" fmla="val -8918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Нарушение норм времени управления ТС</a:t>
            </a:r>
          </a:p>
        </p:txBody>
      </p:sp>
      <p:sp>
        <p:nvSpPr>
          <p:cNvPr id="64" name="Облачко с текстом: прямоугольное 42">
            <a:extLst>
              <a:ext uri="{FF2B5EF4-FFF2-40B4-BE49-F238E27FC236}">
                <a16:creationId xmlns:a16="http://schemas.microsoft.com/office/drawing/2014/main" id="{365BECA2-7CD1-D84E-8253-635C196F08BE}"/>
              </a:ext>
            </a:extLst>
          </p:cNvPr>
          <p:cNvSpPr/>
          <p:nvPr/>
        </p:nvSpPr>
        <p:spPr>
          <a:xfrm>
            <a:off x="8719517" y="4008394"/>
            <a:ext cx="1807561" cy="564890"/>
          </a:xfrm>
          <a:prstGeom prst="wedgeRectCallout">
            <a:avLst>
              <a:gd name="adj1" fmla="val -20781"/>
              <a:gd name="adj2" fmla="val -8626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Регистрация маршрута движения</a:t>
            </a:r>
          </a:p>
        </p:txBody>
      </p:sp>
      <p:cxnSp>
        <p:nvCxnSpPr>
          <p:cNvPr id="65" name="Соединитель: уступ 38">
            <a:extLst>
              <a:ext uri="{FF2B5EF4-FFF2-40B4-BE49-F238E27FC236}">
                <a16:creationId xmlns:a16="http://schemas.microsoft.com/office/drawing/2014/main" id="{14A36172-E176-5143-9843-D7925AEB1BDC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1779298" y="2559921"/>
            <a:ext cx="7784215" cy="176950"/>
          </a:xfrm>
          <a:prstGeom prst="bentConnector2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  <a:prstDash val="sysDash"/>
            <a:headEnd type="triangle" w="lg" len="lg"/>
            <a:tailEnd type="oval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уступ 39">
            <a:extLst>
              <a:ext uri="{FF2B5EF4-FFF2-40B4-BE49-F238E27FC236}">
                <a16:creationId xmlns:a16="http://schemas.microsoft.com/office/drawing/2014/main" id="{237F54A7-DF0B-3647-8F7D-EA19851796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16721" y="3022916"/>
            <a:ext cx="960097" cy="6119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75000"/>
                <a:lumOff val="25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: уступ 39">
            <a:extLst>
              <a:ext uri="{FF2B5EF4-FFF2-40B4-BE49-F238E27FC236}">
                <a16:creationId xmlns:a16="http://schemas.microsoft.com/office/drawing/2014/main" id="{237F54A7-DF0B-3647-8F7D-EA19851796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22746" y="2839284"/>
            <a:ext cx="570947" cy="12241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75000"/>
                <a:lumOff val="25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: уступ 38">
            <a:extLst>
              <a:ext uri="{FF2B5EF4-FFF2-40B4-BE49-F238E27FC236}">
                <a16:creationId xmlns:a16="http://schemas.microsoft.com/office/drawing/2014/main" id="{14A36172-E176-5143-9843-D7925AEB1BDC}"/>
              </a:ext>
            </a:extLst>
          </p:cNvPr>
          <p:cNvCxnSpPr>
            <a:cxnSpLocks/>
            <a:endCxn id="61" idx="3"/>
          </p:cNvCxnSpPr>
          <p:nvPr/>
        </p:nvCxnSpPr>
        <p:spPr>
          <a:xfrm rot="16200000" flipH="1">
            <a:off x="7049334" y="-240068"/>
            <a:ext cx="1383490" cy="5571985"/>
          </a:xfrm>
          <a:prstGeom prst="bentConnector4">
            <a:avLst>
              <a:gd name="adj1" fmla="val 31901"/>
              <a:gd name="adj2" fmla="val 104103"/>
            </a:avLst>
          </a:prstGeom>
          <a:ln w="25400">
            <a:solidFill>
              <a:schemeClr val="tx2">
                <a:lumMod val="50000"/>
                <a:lumOff val="50000"/>
              </a:schemeClr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: уступ 38">
            <a:extLst>
              <a:ext uri="{FF2B5EF4-FFF2-40B4-BE49-F238E27FC236}">
                <a16:creationId xmlns:a16="http://schemas.microsoft.com/office/drawing/2014/main" id="{14A36172-E176-5143-9843-D7925AEB1BDC}"/>
              </a:ext>
            </a:extLst>
          </p:cNvPr>
          <p:cNvCxnSpPr>
            <a:cxnSpLocks/>
            <a:stCxn id="60" idx="0"/>
          </p:cNvCxnSpPr>
          <p:nvPr/>
        </p:nvCxnSpPr>
        <p:spPr>
          <a:xfrm rot="5400000" flipH="1" flipV="1">
            <a:off x="3706263" y="2294116"/>
            <a:ext cx="1281117" cy="1216545"/>
          </a:xfrm>
          <a:prstGeom prst="bentConnector3">
            <a:avLst>
              <a:gd name="adj1" fmla="val 96840"/>
            </a:avLst>
          </a:prstGeom>
          <a:ln w="25400">
            <a:solidFill>
              <a:schemeClr val="tx2">
                <a:lumMod val="50000"/>
                <a:lumOff val="50000"/>
              </a:schemeClr>
            </a:solidFill>
            <a:prstDash val="sysDash"/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39">
            <a:extLst>
              <a:ext uri="{FF2B5EF4-FFF2-40B4-BE49-F238E27FC236}">
                <a16:creationId xmlns:a16="http://schemas.microsoft.com/office/drawing/2014/main" id="{237F54A7-DF0B-3647-8F7D-EA19851796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65696" y="2676016"/>
            <a:ext cx="830754" cy="78963"/>
          </a:xfrm>
          <a:prstGeom prst="bentConnector3">
            <a:avLst>
              <a:gd name="adj1" fmla="val -448"/>
            </a:avLst>
          </a:prstGeom>
          <a:ln w="25400">
            <a:solidFill>
              <a:schemeClr val="tx2">
                <a:lumMod val="50000"/>
                <a:lumOff val="50000"/>
              </a:schemeClr>
            </a:solidFill>
            <a:prstDash val="sys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6650BF7-A451-5C48-A246-404D70529FE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>
            <a:off x="4563099" y="935328"/>
            <a:ext cx="783976" cy="815402"/>
          </a:xfrm>
          <a:prstGeom prst="rect">
            <a:avLst/>
          </a:prstGeom>
        </p:spPr>
      </p:pic>
      <p:sp>
        <p:nvSpPr>
          <p:cNvPr id="77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8719512" y="5608629"/>
            <a:ext cx="3222845" cy="49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* Автоматизированная информационная система «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Тахографический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 контроль»</a:t>
            </a:r>
          </a:p>
        </p:txBody>
      </p:sp>
    </p:spTree>
    <p:extLst>
      <p:ext uri="{BB962C8B-B14F-4D97-AF65-F5344CB8AC3E}">
        <p14:creationId xmlns:p14="http://schemas.microsoft.com/office/powerpoint/2010/main" val="401049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3EB907-3130-A952-D3AF-9498DD4B8AAF}"/>
              </a:ext>
            </a:extLst>
          </p:cNvPr>
          <p:cNvSpPr txBox="1">
            <a:spLocks/>
          </p:cNvSpPr>
          <p:nvPr/>
        </p:nvSpPr>
        <p:spPr>
          <a:xfrm>
            <a:off x="408885" y="191671"/>
            <a:ext cx="6544575" cy="68381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E3AB"/>
                </a:solidFill>
                <a:latin typeface="RF Dewi Regular"/>
              </a:rPr>
              <a:t>Онлайн тахограф и его возможности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72" y="1944639"/>
            <a:ext cx="2117482" cy="1058741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603995" y="957714"/>
            <a:ext cx="10653944" cy="4838700"/>
            <a:chOff x="1099517" y="2009190"/>
            <a:chExt cx="10288365" cy="4658371"/>
          </a:xfrm>
        </p:grpSpPr>
        <p:pic>
          <p:nvPicPr>
            <p:cNvPr id="37" name="Picture 2" descr="Picture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66" y="2033641"/>
              <a:ext cx="532594" cy="596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894" y="2009190"/>
              <a:ext cx="1168431" cy="709072"/>
            </a:xfrm>
            <a:prstGeom prst="rect">
              <a:avLst/>
            </a:prstGeom>
          </p:spPr>
        </p:pic>
        <p:sp>
          <p:nvSpPr>
            <p:cNvPr id="39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1099517" y="3778631"/>
              <a:ext cx="797414" cy="399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Онлайн-</a:t>
              </a:r>
            </a:p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тахограф</a:t>
              </a:r>
              <a:endParaRPr sz="105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009151" y="3666286"/>
              <a:ext cx="2291542" cy="51889"/>
            </a:xfrm>
            <a:prstGeom prst="line">
              <a:avLst/>
            </a:prstGeom>
            <a:ln w="38100" cap="rnd">
              <a:gradFill>
                <a:gsLst>
                  <a:gs pos="52000">
                    <a:schemeClr val="accent1">
                      <a:lumMod val="75000"/>
                    </a:schemeClr>
                  </a:gs>
                  <a:gs pos="27000">
                    <a:schemeClr val="accent1">
                      <a:lumMod val="20000"/>
                      <a:lumOff val="80000"/>
                    </a:schemeClr>
                  </a:gs>
                  <a:gs pos="88000">
                    <a:schemeClr val="accent1">
                      <a:lumMod val="20000"/>
                      <a:lumOff val="80000"/>
                    </a:schemeClr>
                  </a:gs>
                  <a:gs pos="8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300694" y="3073478"/>
              <a:ext cx="0" cy="1266092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508171" y="3073478"/>
              <a:ext cx="0" cy="1266092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508170" y="3704998"/>
              <a:ext cx="4731100" cy="21623"/>
            </a:xfrm>
            <a:prstGeom prst="line">
              <a:avLst/>
            </a:prstGeom>
            <a:ln w="38100" cap="rnd">
              <a:gradFill>
                <a:gsLst>
                  <a:gs pos="52000">
                    <a:schemeClr val="accent1">
                      <a:lumMod val="75000"/>
                    </a:schemeClr>
                  </a:gs>
                  <a:gs pos="27000">
                    <a:schemeClr val="accent1">
                      <a:lumMod val="20000"/>
                      <a:lumOff val="80000"/>
                    </a:schemeClr>
                  </a:gs>
                  <a:gs pos="88000">
                    <a:schemeClr val="accent1">
                      <a:lumMod val="20000"/>
                      <a:lumOff val="80000"/>
                    </a:schemeClr>
                  </a:gs>
                  <a:gs pos="8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  <a:prstDash val="sysDash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169687" y="3726621"/>
              <a:ext cx="1136" cy="83240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prstDash val="sysDash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778264" y="2858596"/>
              <a:ext cx="1861" cy="834247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prstDash val="sysDash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7608787" y="3718175"/>
              <a:ext cx="1136" cy="83240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prstDash val="sysDash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9062363" y="3726621"/>
              <a:ext cx="1136" cy="83240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prstDash val="sysDash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8292399" y="2892374"/>
              <a:ext cx="1861" cy="834247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prstDash val="sysDash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4905270" y="4569069"/>
              <a:ext cx="1136" cy="832400"/>
            </a:xfrm>
            <a:prstGeom prst="line">
              <a:avLst/>
            </a:prstGeom>
            <a:ln w="38100" cap="rnd">
              <a:solidFill>
                <a:schemeClr val="accent1">
                  <a:lumMod val="75000"/>
                </a:schemeClr>
              </a:solidFill>
              <a:prstDash val="sysDash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4455293" y="3975682"/>
              <a:ext cx="1095467" cy="296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АИС «ТК»</a:t>
              </a:r>
              <a:endParaRPr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1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2188184" y="3692230"/>
              <a:ext cx="199281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ru-RU" sz="10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Время:</a:t>
              </a:r>
            </a:p>
            <a:p>
              <a:pPr indent="-171450">
                <a:buFontTx/>
                <a:buChar char="-"/>
              </a:pP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Управления ТС</a:t>
              </a:r>
            </a:p>
            <a:p>
              <a:pPr indent="-171450">
                <a:buFontTx/>
                <a:buChar char="-"/>
              </a:pP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Отдыха водителя</a:t>
              </a:r>
            </a:p>
          </p:txBody>
        </p:sp>
        <p:sp>
          <p:nvSpPr>
            <p:cNvPr id="52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2227845" y="3100717"/>
              <a:ext cx="199281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Координаты ТС;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Маршрут ТС;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Скорость ТС</a:t>
              </a:r>
              <a:endParaRPr sz="105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4300693" y="5401469"/>
              <a:ext cx="0" cy="1266092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507903" y="5401469"/>
              <a:ext cx="0" cy="1266092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4389910" y="5772925"/>
              <a:ext cx="1064475" cy="503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НТЦЛП</a:t>
              </a:r>
            </a:p>
            <a:p>
              <a:pPr algn="ctr"/>
              <a:r>
                <a:rPr lang="ru-RU" sz="14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(«</a:t>
              </a:r>
              <a:r>
                <a:rPr lang="ru-RU" sz="1400" b="1" dirty="0" err="1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ГосЛог</a:t>
              </a:r>
              <a:r>
                <a:rPr lang="ru-RU" sz="14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»)</a:t>
              </a:r>
              <a:endParaRPr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6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6036319" y="2605892"/>
              <a:ext cx="1483887" cy="244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dirty="0" err="1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Ространснадзор</a:t>
              </a:r>
              <a:endParaRPr sz="105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759" y="4534384"/>
              <a:ext cx="1237856" cy="780143"/>
            </a:xfrm>
            <a:prstGeom prst="rect">
              <a:avLst/>
            </a:prstGeom>
          </p:spPr>
        </p:pic>
        <p:sp>
          <p:nvSpPr>
            <p:cNvPr id="58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5610646" y="5176047"/>
              <a:ext cx="1130826" cy="244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МВД России</a:t>
              </a:r>
              <a:endParaRPr sz="105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9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7059640" y="4534384"/>
              <a:ext cx="110947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Органы безопасности России</a:t>
              </a:r>
              <a:endParaRPr sz="105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0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7747930" y="2678419"/>
              <a:ext cx="1117038" cy="244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ФНС России</a:t>
              </a:r>
              <a:endParaRPr sz="105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251" y="4569069"/>
              <a:ext cx="935924" cy="597382"/>
            </a:xfrm>
            <a:prstGeom prst="rect">
              <a:avLst/>
            </a:prstGeom>
          </p:spPr>
        </p:pic>
        <p:sp>
          <p:nvSpPr>
            <p:cNvPr id="62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8543257" y="5139693"/>
              <a:ext cx="1068135" cy="399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ИС Органов власти</a:t>
              </a:r>
              <a:endParaRPr sz="105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9492" y="3462113"/>
              <a:ext cx="1106378" cy="485769"/>
            </a:xfrm>
            <a:prstGeom prst="rect">
              <a:avLst/>
            </a:prstGeom>
          </p:spPr>
        </p:pic>
        <p:sp>
          <p:nvSpPr>
            <p:cNvPr id="64" name="Google Shape;394;p28">
              <a:extLst>
                <a:ext uri="{FF2B5EF4-FFF2-40B4-BE49-F238E27FC236}">
                  <a16:creationId xmlns:a16="http://schemas.microsoft.com/office/drawing/2014/main" id="{1403F0CB-860A-4A26-9616-1E8152F841B9}"/>
                </a:ext>
              </a:extLst>
            </p:cNvPr>
            <p:cNvSpPr txBox="1"/>
            <p:nvPr/>
          </p:nvSpPr>
          <p:spPr>
            <a:xfrm>
              <a:off x="10180406" y="3721656"/>
              <a:ext cx="1207476" cy="244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Bahnschrift Correct" panose="020B0502040204020203" pitchFamily="34" charset="0"/>
                  <a:cs typeface="Times New Roman" panose="02020603050405020304" pitchFamily="18" charset="0"/>
                  <a:sym typeface="Arial"/>
                </a:rPr>
                <a:t>Перевозчики</a:t>
              </a:r>
              <a:endParaRPr sz="105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4C92D7ED-A45F-A447-A7AE-87CC1A040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80563" y="3289002"/>
              <a:ext cx="653319" cy="63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692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3EB907-3130-A952-D3AF-9498DD4B8AAF}"/>
              </a:ext>
            </a:extLst>
          </p:cNvPr>
          <p:cNvSpPr txBox="1">
            <a:spLocks/>
          </p:cNvSpPr>
          <p:nvPr/>
        </p:nvSpPr>
        <p:spPr>
          <a:xfrm>
            <a:off x="408885" y="191671"/>
            <a:ext cx="6544575" cy="68381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E3AB"/>
                </a:solidFill>
                <a:latin typeface="RF Dewi Regular"/>
              </a:rPr>
              <a:t>Онлайн тахограф и его возможности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CB587D0-2414-6C18-EDF9-AD621E747CB8}"/>
              </a:ext>
            </a:extLst>
          </p:cNvPr>
          <p:cNvSpPr txBox="1">
            <a:spLocks/>
          </p:cNvSpPr>
          <p:nvPr/>
        </p:nvSpPr>
        <p:spPr>
          <a:xfrm>
            <a:off x="748140" y="1055199"/>
            <a:ext cx="10695725" cy="483303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СКР (средство контроля работоспособности водителя)+ онлайн тахограф</a:t>
            </a:r>
          </a:p>
        </p:txBody>
      </p:sp>
      <p:pic>
        <p:nvPicPr>
          <p:cNvPr id="11" name="Picture 2" descr="C:\Users\smirnov\Desktop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3" y="4461541"/>
            <a:ext cx="2711281" cy="14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9" y="2176841"/>
            <a:ext cx="2408459" cy="1605237"/>
          </a:xfrm>
          <a:prstGeom prst="rect">
            <a:avLst/>
          </a:prstGeom>
        </p:spPr>
      </p:pic>
      <p:sp>
        <p:nvSpPr>
          <p:cNvPr id="13" name="Плюс 12"/>
          <p:cNvSpPr/>
          <p:nvPr/>
        </p:nvSpPr>
        <p:spPr>
          <a:xfrm>
            <a:off x="3097429" y="3428577"/>
            <a:ext cx="815547" cy="815546"/>
          </a:xfrm>
          <a:prstGeom prst="mathPlus">
            <a:avLst>
              <a:gd name="adj1" fmla="val 1341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.samsonova2\Pictures\Рисунок4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516683"/>
            <a:ext cx="7938663" cy="28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3EB907-3130-A952-D3AF-9498DD4B8AAF}"/>
              </a:ext>
            </a:extLst>
          </p:cNvPr>
          <p:cNvSpPr txBox="1">
            <a:spLocks/>
          </p:cNvSpPr>
          <p:nvPr/>
        </p:nvSpPr>
        <p:spPr>
          <a:xfrm>
            <a:off x="408885" y="191671"/>
            <a:ext cx="6544575" cy="68381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E3AB"/>
                </a:solidFill>
                <a:latin typeface="RF Dewi Regular"/>
              </a:rPr>
              <a:t>Онлайн тахограф и его возможности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CB587D0-2414-6C18-EDF9-AD621E747CB8}"/>
              </a:ext>
            </a:extLst>
          </p:cNvPr>
          <p:cNvSpPr txBox="1">
            <a:spLocks/>
          </p:cNvSpPr>
          <p:nvPr/>
        </p:nvSpPr>
        <p:spPr>
          <a:xfrm>
            <a:off x="2004409" y="865605"/>
            <a:ext cx="8487985" cy="483303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Цель внедрения онлайн контроля </a:t>
            </a:r>
          </a:p>
          <a:p>
            <a:pPr algn="ctr" defTabSz="91440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по показаниям тахографа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DF8B1F-5F1A-5D07-9817-25451A5828D7}"/>
              </a:ext>
            </a:extLst>
          </p:cNvPr>
          <p:cNvSpPr txBox="1">
            <a:spLocks/>
          </p:cNvSpPr>
          <p:nvPr/>
        </p:nvSpPr>
        <p:spPr>
          <a:xfrm>
            <a:off x="2876596" y="1616591"/>
            <a:ext cx="6438809" cy="375509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ea typeface="+mn-ea"/>
                <a:cs typeface="Times New Roman" panose="02020603050405020304" pitchFamily="18" charset="0"/>
              </a:rPr>
              <a:t>Автоматизация процедуры контроля</a:t>
            </a:r>
          </a:p>
          <a:p>
            <a:pPr algn="ctr"/>
            <a:endParaRPr lang="ru-RU" sz="1600" dirty="0">
              <a:latin typeface="RF Dewi Semibold" panose="00000700000000000000" pitchFamily="2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50865" y="3517912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0" y="2851092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0" y="4849379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alpha val="50000"/>
                </a:srgbClr>
              </a:gs>
              <a:gs pos="100000">
                <a:schemeClr val="accent2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flipH="1">
            <a:off x="0" y="5506758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alpha val="50000"/>
                </a:srgbClr>
              </a:gs>
              <a:gs pos="100000">
                <a:schemeClr val="accent2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0" y="2183866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0" y="4180411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74993" y="2183866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74993" y="2854550"/>
            <a:ext cx="3017008" cy="5319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74993" y="3517912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74993" y="4180411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74993" y="4849379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74993" y="5506758"/>
            <a:ext cx="3017008" cy="538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000">
                <a:schemeClr val="accent6">
                  <a:lumMod val="40000"/>
                  <a:lumOff val="60000"/>
                  <a:alpha val="58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57087" y="2183866"/>
            <a:ext cx="8277838" cy="538842"/>
          </a:xfrm>
          <a:prstGeom prst="roundRect">
            <a:avLst/>
          </a:prstGeom>
          <a:solidFill>
            <a:srgbClr val="DDE8E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57085" y="3517912"/>
            <a:ext cx="8277842" cy="538842"/>
          </a:xfrm>
          <a:prstGeom prst="roundRect">
            <a:avLst/>
          </a:prstGeom>
          <a:solidFill>
            <a:srgbClr val="DDE8E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57086" y="2851092"/>
            <a:ext cx="8277840" cy="538842"/>
          </a:xfrm>
          <a:prstGeom prst="roundRect">
            <a:avLst/>
          </a:prstGeom>
          <a:solidFill>
            <a:srgbClr val="DDE8E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57084" y="4180411"/>
            <a:ext cx="8277844" cy="538842"/>
          </a:xfrm>
          <a:prstGeom prst="roundRect">
            <a:avLst/>
          </a:prstGeom>
          <a:solidFill>
            <a:srgbClr val="DDE8E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7086" y="4849379"/>
            <a:ext cx="8277840" cy="538842"/>
          </a:xfrm>
          <a:prstGeom prst="roundRect">
            <a:avLst/>
          </a:prstGeom>
          <a:solidFill>
            <a:srgbClr val="DDE8E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57083" y="5506758"/>
            <a:ext cx="8277846" cy="538842"/>
          </a:xfrm>
          <a:prstGeom prst="roundRect">
            <a:avLst/>
          </a:prstGeom>
          <a:solidFill>
            <a:srgbClr val="DDE8E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661466" y="2205178"/>
            <a:ext cx="686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Измерение и регистрация параметров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1466" y="3548493"/>
            <a:ext cx="686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Автоматическая фиксация нарушений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1466" y="2870224"/>
            <a:ext cx="686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Определение нарушений норм времени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1466" y="4208908"/>
            <a:ext cx="686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Идентификация субъекта контроля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30741" y="4850555"/>
            <a:ext cx="792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Автоматическая передача данных контрольному органу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1466" y="5515113"/>
            <a:ext cx="686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Интеграция и расширение функций контроля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9611" y="1193761"/>
            <a:ext cx="1922728" cy="84566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152819" y="1206026"/>
            <a:ext cx="1922728" cy="84674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19612" y="1385759"/>
            <a:ext cx="174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Тахограф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67765" y="1201093"/>
            <a:ext cx="195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Тахограф онлайн</a:t>
            </a:r>
          </a:p>
        </p:txBody>
      </p:sp>
    </p:spTree>
    <p:extLst>
      <p:ext uri="{BB962C8B-B14F-4D97-AF65-F5344CB8AC3E}">
        <p14:creationId xmlns:p14="http://schemas.microsoft.com/office/powerpoint/2010/main" val="425101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972215" y="1388919"/>
            <a:ext cx="3820205" cy="622728"/>
          </a:xfrm>
          <a:prstGeom prst="round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ДЛЯ ГОСУДАРСТВА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200701" y="2051503"/>
            <a:ext cx="3639722" cy="3777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Повышение безопасности на автодорогах, сокращение рисков, связанных с невнимательностью водителей из-за утомлённости и засыпания за рулем</a:t>
            </a:r>
          </a:p>
          <a:p>
            <a:pPr marL="85725" indent="-85725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Значительное повышение безопасности при перевозке пассажиров и обеспечение сохранности грузов</a:t>
            </a:r>
          </a:p>
          <a:p>
            <a:pPr marL="85725" indent="-85725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Снижение риска профессиональных заболеваний водителей, продление возможности работать водителем по состоянию здоровья, повышение престижа профессии водителя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581" y="1390675"/>
            <a:ext cx="3386736" cy="622728"/>
          </a:xfrm>
          <a:prstGeom prst="round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ДЛЯ НАСЕЛЕНИЯ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85898" y="1388919"/>
            <a:ext cx="3386736" cy="622728"/>
          </a:xfrm>
          <a:prstGeom prst="round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ДЛЯ БИЗНЕСА</a:t>
            </a:r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4139633" y="2062447"/>
            <a:ext cx="3623742" cy="3957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indent="-85725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Автоматизация контроля режима труда и отдыха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Снижение затрат транспортных предприятий (оптимизация контроля за использованием собственного транспорта, совершенствование логистики)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Снижение количества ДТП -снижение потерь и прочих затрат</a:t>
            </a:r>
          </a:p>
          <a:p>
            <a:pPr marL="85725" indent="-85725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Привлекательные условия труда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для  водителей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Обеспечение равной конкуренции в сфере автомобильных перевозок</a:t>
            </a:r>
          </a:p>
          <a:p>
            <a:pPr marL="85725" indent="-85725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" name="Заголовок 3">
            <a:extLst>
              <a:ext uri="{FF2B5EF4-FFF2-40B4-BE49-F238E27FC236}">
                <a16:creationId xmlns:a16="http://schemas.microsoft.com/office/drawing/2014/main" id="{1CA8CF4B-9427-43FF-8023-F285AD9A7378}"/>
              </a:ext>
            </a:extLst>
          </p:cNvPr>
          <p:cNvSpPr txBox="1">
            <a:spLocks/>
          </p:cNvSpPr>
          <p:nvPr/>
        </p:nvSpPr>
        <p:spPr>
          <a:xfrm>
            <a:off x="7945403" y="2057401"/>
            <a:ext cx="4073760" cy="3555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Увеличение доходов бюджета (оплата штрафов, легализация перевозок и рост налоговой базы)</a:t>
            </a:r>
          </a:p>
          <a:p>
            <a:pPr indent="-85725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Регулирование рынка автомобильных перевозок -  вывод из теневой экономики</a:t>
            </a:r>
          </a:p>
          <a:p>
            <a:pPr indent="-85725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Снижение затрат Госорганов на осуществление контроля, использование риск-ориентированного подхода в контроле</a:t>
            </a:r>
          </a:p>
          <a:p>
            <a:pPr indent="-85725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Стимулирование развития электронной промышленности страны</a:t>
            </a:r>
          </a:p>
          <a:p>
            <a:pPr marL="85725" indent="-85725">
              <a:buFontTx/>
              <a:buChar char="-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787F55-03CB-422F-B210-879C85909A37}"/>
              </a:ext>
            </a:extLst>
          </p:cNvPr>
          <p:cNvSpPr txBox="1"/>
          <p:nvPr/>
        </p:nvSpPr>
        <p:spPr>
          <a:xfrm>
            <a:off x="1966346" y="814012"/>
            <a:ext cx="8259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73EB907-3130-A952-D3AF-9498DD4B8AAF}"/>
              </a:ext>
            </a:extLst>
          </p:cNvPr>
          <p:cNvSpPr txBox="1">
            <a:spLocks/>
          </p:cNvSpPr>
          <p:nvPr/>
        </p:nvSpPr>
        <p:spPr>
          <a:xfrm>
            <a:off x="408885" y="191671"/>
            <a:ext cx="6544575" cy="68381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E3AB"/>
                </a:solidFill>
                <a:latin typeface="RF Dewi Regular"/>
              </a:rPr>
              <a:t>Онлайн тахограф и его возможности</a:t>
            </a:r>
          </a:p>
        </p:txBody>
      </p:sp>
      <p:sp>
        <p:nvSpPr>
          <p:cNvPr id="30" name="Овал 29"/>
          <p:cNvSpPr/>
          <p:nvPr/>
        </p:nvSpPr>
        <p:spPr>
          <a:xfrm flipV="1">
            <a:off x="152426" y="2232003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975100" y="1320800"/>
            <a:ext cx="0" cy="47244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776075" y="1320800"/>
            <a:ext cx="0" cy="47244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 flipV="1">
            <a:off x="152426" y="3559002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flipV="1">
            <a:off x="152426" y="4659668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flipV="1">
            <a:off x="4086565" y="2232003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flipV="1">
            <a:off x="4086565" y="2883936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 flipV="1">
            <a:off x="4086565" y="4213203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flipV="1">
            <a:off x="4086565" y="4856670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flipV="1">
            <a:off x="4086565" y="5524199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flipV="1">
            <a:off x="7882447" y="2232003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flipV="1">
            <a:off x="7882447" y="3129470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flipV="1">
            <a:off x="7882447" y="3782332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flipV="1">
            <a:off x="7882447" y="4869369"/>
            <a:ext cx="106135" cy="106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1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6;p28">
            <a:extLst>
              <a:ext uri="{FF2B5EF4-FFF2-40B4-BE49-F238E27FC236}">
                <a16:creationId xmlns:a16="http://schemas.microsoft.com/office/drawing/2014/main" id="{A5570672-053A-DE9A-8A09-D98CC11DD303}"/>
              </a:ext>
            </a:extLst>
          </p:cNvPr>
          <p:cNvSpPr/>
          <p:nvPr/>
        </p:nvSpPr>
        <p:spPr>
          <a:xfrm>
            <a:off x="205074" y="2466033"/>
            <a:ext cx="11781850" cy="89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Национальный проект «Инфраструктура для жизни» - сформирован в рамках новых национальных целей, обозначенных в Указе Президента РФ от 7 мая 2024 года №309 «О национальных целях развития Российской Федерации на период до 2030 года и на перспективу до 2036 года»</a:t>
            </a:r>
          </a:p>
          <a:p>
            <a:pPr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87F55-03CB-422F-B210-879C85909A37}"/>
              </a:ext>
            </a:extLst>
          </p:cNvPr>
          <p:cNvSpPr txBox="1"/>
          <p:nvPr/>
        </p:nvSpPr>
        <p:spPr>
          <a:xfrm>
            <a:off x="1966346" y="820362"/>
            <a:ext cx="8259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Нормативно-правовая основа</a:t>
            </a:r>
          </a:p>
        </p:txBody>
      </p:sp>
      <p:sp>
        <p:nvSpPr>
          <p:cNvPr id="7" name="Google Shape;376;p28"/>
          <p:cNvSpPr/>
          <p:nvPr/>
        </p:nvSpPr>
        <p:spPr>
          <a:xfrm>
            <a:off x="205074" y="2016774"/>
            <a:ext cx="10285443" cy="44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Национальный проект «Инфраструктура для жизни»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73EB907-3130-A952-D3AF-9498DD4B8AAF}"/>
              </a:ext>
            </a:extLst>
          </p:cNvPr>
          <p:cNvSpPr txBox="1">
            <a:spLocks/>
          </p:cNvSpPr>
          <p:nvPr/>
        </p:nvSpPr>
        <p:spPr>
          <a:xfrm>
            <a:off x="408885" y="191671"/>
            <a:ext cx="6544575" cy="683818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E3AB"/>
                </a:solidFill>
                <a:latin typeface="RF Dewi Regular"/>
              </a:rPr>
              <a:t>Онлайн тахограф и его возможности</a:t>
            </a:r>
          </a:p>
        </p:txBody>
      </p:sp>
      <p:sp>
        <p:nvSpPr>
          <p:cNvPr id="21" name="Заголовок 3">
            <a:extLst>
              <a:ext uri="{FF2B5EF4-FFF2-40B4-BE49-F238E27FC236}">
                <a16:creationId xmlns:a16="http://schemas.microsoft.com/office/drawing/2014/main" id="{40E21557-D503-9D1B-9603-5773958180B8}"/>
              </a:ext>
            </a:extLst>
          </p:cNvPr>
          <p:cNvSpPr txBox="1">
            <a:spLocks/>
          </p:cNvSpPr>
          <p:nvPr/>
        </p:nvSpPr>
        <p:spPr>
          <a:xfrm>
            <a:off x="203196" y="1454899"/>
            <a:ext cx="12346241" cy="648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от 11.04.2016 № Пр-637ГС (часть 6 подпункта «б» пункта 3) </a:t>
            </a:r>
          </a:p>
        </p:txBody>
      </p:sp>
      <p:sp>
        <p:nvSpPr>
          <p:cNvPr id="32" name="Заголовок 3">
            <a:extLst>
              <a:ext uri="{FF2B5EF4-FFF2-40B4-BE49-F238E27FC236}">
                <a16:creationId xmlns:a16="http://schemas.microsoft.com/office/drawing/2014/main" id="{40E21557-D503-9D1B-9603-5773958180B8}"/>
              </a:ext>
            </a:extLst>
          </p:cNvPr>
          <p:cNvSpPr txBox="1">
            <a:spLocks/>
          </p:cNvSpPr>
          <p:nvPr/>
        </p:nvSpPr>
        <p:spPr>
          <a:xfrm>
            <a:off x="227411" y="5342976"/>
            <a:ext cx="11759513" cy="648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от 28.10.2020 N 440, в том числе изменения от 1 сентября 2022 г. № 343</a:t>
            </a:r>
          </a:p>
        </p:txBody>
      </p:sp>
      <p:sp>
        <p:nvSpPr>
          <p:cNvPr id="33" name="Google Shape;376;p28"/>
          <p:cNvSpPr/>
          <p:nvPr/>
        </p:nvSpPr>
        <p:spPr>
          <a:xfrm>
            <a:off x="203196" y="1230270"/>
            <a:ext cx="10285443" cy="44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Поручение Президента РФ</a:t>
            </a:r>
          </a:p>
        </p:txBody>
      </p:sp>
      <p:sp>
        <p:nvSpPr>
          <p:cNvPr id="34" name="Google Shape;376;p28"/>
          <p:cNvSpPr/>
          <p:nvPr/>
        </p:nvSpPr>
        <p:spPr>
          <a:xfrm>
            <a:off x="205074" y="5118347"/>
            <a:ext cx="10285443" cy="44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Приказ Минтранса России </a:t>
            </a:r>
          </a:p>
        </p:txBody>
      </p:sp>
      <p:sp>
        <p:nvSpPr>
          <p:cNvPr id="36" name="Google Shape;376;p28"/>
          <p:cNvSpPr/>
          <p:nvPr/>
        </p:nvSpPr>
        <p:spPr>
          <a:xfrm>
            <a:off x="203196" y="3453688"/>
            <a:ext cx="10285443" cy="89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Bahnschrift Correct" panose="020B0502040204020203" pitchFamily="34" charset="0"/>
                <a:cs typeface="Times New Roman" panose="02020603050405020304" pitchFamily="18" charset="0"/>
              </a:rPr>
              <a:t>Федеральный проект «Безопасность дорожного движения»</a:t>
            </a:r>
          </a:p>
        </p:txBody>
      </p:sp>
      <p:sp>
        <p:nvSpPr>
          <p:cNvPr id="37" name="Google Shape;376;p28">
            <a:extLst>
              <a:ext uri="{FF2B5EF4-FFF2-40B4-BE49-F238E27FC236}">
                <a16:creationId xmlns:a16="http://schemas.microsoft.com/office/drawing/2014/main" id="{A5570672-053A-DE9A-8A09-D98CC11DD303}"/>
              </a:ext>
            </a:extLst>
          </p:cNvPr>
          <p:cNvSpPr/>
          <p:nvPr/>
        </p:nvSpPr>
        <p:spPr>
          <a:xfrm>
            <a:off x="227411" y="3883878"/>
            <a:ext cx="11781850" cy="122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Федеральный проект «Безопасность дорожного движения» направлен на достижение к 2030 году нулевого уровня смертности в результате ДТП: </a:t>
            </a:r>
          </a:p>
          <a:p>
            <a:pPr indent="-285750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усиление ответственности водителей</a:t>
            </a:r>
          </a:p>
          <a:p>
            <a:pPr indent="-342900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повышение уровня технического состояния эксплуатируемых транспортных средств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63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601</Words>
  <Application>Microsoft Office PowerPoint</Application>
  <PresentationFormat>Широкоэкранный</PresentationFormat>
  <Paragraphs>119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Bahnschrift Correct</vt:lpstr>
      <vt:lpstr>Candara</vt:lpstr>
      <vt:lpstr>Helvetica Neue Condensed</vt:lpstr>
      <vt:lpstr>RF Dewi Regular</vt:lpstr>
      <vt:lpstr>RF Dewi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hostadmin</dc:creator>
  <cp:lastModifiedBy>Молокоедова Вера Викторовна</cp:lastModifiedBy>
  <cp:revision>36</cp:revision>
  <cp:lastPrinted>2024-11-13T14:11:15Z</cp:lastPrinted>
  <dcterms:created xsi:type="dcterms:W3CDTF">2024-04-01T12:40:49Z</dcterms:created>
  <dcterms:modified xsi:type="dcterms:W3CDTF">2024-11-22T09:15:38Z</dcterms:modified>
</cp:coreProperties>
</file>